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319" r:id="rId5"/>
    <p:sldId id="298" r:id="rId6"/>
    <p:sldId id="300" r:id="rId7"/>
    <p:sldId id="322" r:id="rId8"/>
    <p:sldId id="323" r:id="rId9"/>
    <p:sldId id="324" r:id="rId10"/>
    <p:sldId id="325" r:id="rId11"/>
    <p:sldId id="263" r:id="rId12"/>
    <p:sldId id="264" r:id="rId13"/>
    <p:sldId id="265" r:id="rId14"/>
    <p:sldId id="287" r:id="rId15"/>
    <p:sldId id="296"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00FF"/>
    <a:srgbClr val="006600"/>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9/15/2015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100" name="Picture 4" descr="C:\Users\user\Desktop\angels-36.jpg"/>
          <p:cNvPicPr>
            <a:picLocks noChangeAspect="1" noChangeArrowheads="1"/>
          </p:cNvPicPr>
          <p:nvPr/>
        </p:nvPicPr>
        <p:blipFill>
          <a:blip r:embed="rId3" cstate="print"/>
          <a:srcRect/>
          <a:stretch>
            <a:fillRect/>
          </a:stretch>
        </p:blipFill>
        <p:spPr bwMode="auto">
          <a:xfrm>
            <a:off x="4478925" y="0"/>
            <a:ext cx="4360275" cy="3200400"/>
          </a:xfrm>
          <a:prstGeom prst="rect">
            <a:avLst/>
          </a:prstGeom>
          <a:noFill/>
          <a:effectLst>
            <a:softEdge rad="635000"/>
          </a:effectLst>
        </p:spPr>
      </p:pic>
      <p:pic>
        <p:nvPicPr>
          <p:cNvPr id="4098" name="Picture 2" descr="C:\Users\user\Desktop\devil-battle.jpg"/>
          <p:cNvPicPr>
            <a:picLocks noChangeAspect="1" noChangeArrowheads="1"/>
          </p:cNvPicPr>
          <p:nvPr/>
        </p:nvPicPr>
        <p:blipFill>
          <a:blip r:embed="rId4" cstate="print"/>
          <a:srcRect/>
          <a:stretch>
            <a:fillRect/>
          </a:stretch>
        </p:blipFill>
        <p:spPr bwMode="auto">
          <a:xfrm>
            <a:off x="381000" y="1"/>
            <a:ext cx="3257475" cy="3276600"/>
          </a:xfrm>
          <a:prstGeom prst="rect">
            <a:avLst/>
          </a:prstGeom>
          <a:noFill/>
          <a:effectLst>
            <a:softEdge rad="635000"/>
          </a:effectLst>
        </p:spPr>
      </p:pic>
      <p:sp>
        <p:nvSpPr>
          <p:cNvPr id="7" name="Rounded Rectangle 6"/>
          <p:cNvSpPr/>
          <p:nvPr/>
        </p:nvSpPr>
        <p:spPr>
          <a:xfrm>
            <a:off x="152400" y="2514600"/>
            <a:ext cx="8839200" cy="41910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Blessings of Persons, Places and Articles</a:t>
            </a:r>
            <a:endParaRPr lang="en-US" sz="2500" dirty="0">
              <a:solidFill>
                <a:srgbClr val="FF00FF"/>
              </a:solidFill>
              <a:latin typeface="Arial" pitchFamily="34" charset="0"/>
              <a:cs typeface="Arial" pitchFamily="34" charset="0"/>
            </a:endParaRPr>
          </a:p>
          <a:p>
            <a:pPr algn="just"/>
            <a:r>
              <a:rPr lang="en-US" sz="2500" dirty="0">
                <a:solidFill>
                  <a:schemeClr val="tx1"/>
                </a:solidFill>
                <a:latin typeface="Arial" pitchFamily="34" charset="0"/>
                <a:cs typeface="Arial" pitchFamily="34" charset="0"/>
              </a:rPr>
              <a:t>	Through these, by God’s grace, persons, places and articles are liberated from the power of evil. Again, they enable persons to conquer the power of evil and lead a holy life.</a:t>
            </a:r>
          </a:p>
          <a:p>
            <a:pPr algn="just"/>
            <a:r>
              <a:rPr lang="en-US" sz="2500" dirty="0">
                <a:solidFill>
                  <a:schemeClr val="tx1"/>
                </a:solidFill>
                <a:latin typeface="Arial" pitchFamily="34" charset="0"/>
                <a:cs typeface="Arial" pitchFamily="34" charset="0"/>
              </a:rPr>
              <a:t>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are a very good means to make life blessed. Let us try to receive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with proper preparation and faith and be filled with the power of the Holy Spirit.</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990600"/>
          </a:xfrm>
        </p:spPr>
        <p:txBody>
          <a:bodyPr>
            <a:noAutofit/>
          </a:bodyPr>
          <a:lstStyle/>
          <a:p>
            <a:pPr algn="ctr">
              <a:buNone/>
            </a:pPr>
            <a:r>
              <a:rPr lang="en-US" sz="2500" dirty="0">
                <a:solidFill>
                  <a:srgbClr val="00B0F0"/>
                </a:solidFill>
                <a:latin typeface="Arial" pitchFamily="34" charset="0"/>
                <a:cs typeface="Arial" pitchFamily="34" charset="0"/>
              </a:rPr>
              <a:t>O Jesus, you who gave us various </a:t>
            </a:r>
            <a:r>
              <a:rPr lang="en-US" sz="2500" dirty="0" err="1">
                <a:solidFill>
                  <a:srgbClr val="00B0F0"/>
                </a:solidFill>
                <a:latin typeface="Arial" pitchFamily="34" charset="0"/>
                <a:cs typeface="Arial" pitchFamily="34" charset="0"/>
              </a:rPr>
              <a:t>sacramentals</a:t>
            </a:r>
            <a:endParaRPr lang="en-US" sz="2500" dirty="0">
              <a:solidFill>
                <a:srgbClr val="00B0F0"/>
              </a:solidFill>
              <a:latin typeface="Arial" pitchFamily="34" charset="0"/>
              <a:cs typeface="Arial" pitchFamily="34" charset="0"/>
            </a:endParaRPr>
          </a:p>
          <a:p>
            <a:pPr algn="ctr">
              <a:buNone/>
            </a:pPr>
            <a:r>
              <a:rPr lang="en-US" sz="2500" dirty="0">
                <a:solidFill>
                  <a:srgbClr val="00B0F0"/>
                </a:solidFill>
                <a:latin typeface="Arial" pitchFamily="34" charset="0"/>
                <a:cs typeface="Arial" pitchFamily="34" charset="0"/>
              </a:rPr>
              <a:t>Through the Church to </a:t>
            </a:r>
            <a:r>
              <a:rPr lang="en-US" sz="2500" dirty="0">
                <a:solidFill>
                  <a:srgbClr val="00B0F0"/>
                </a:solidFill>
                <a:latin typeface="Arial" pitchFamily="34" charset="0"/>
                <a:cs typeface="Arial" pitchFamily="34" charset="0"/>
              </a:rPr>
              <a:t>s</a:t>
            </a:r>
            <a:r>
              <a:rPr lang="en-US" sz="2500" dirty="0">
                <a:solidFill>
                  <a:srgbClr val="00B0F0"/>
                </a:solidFill>
                <a:latin typeface="Arial" pitchFamily="34" charset="0"/>
                <a:cs typeface="Arial" pitchFamily="34" charset="0"/>
              </a:rPr>
              <a:t>anctify and strengthen us,</a:t>
            </a:r>
          </a:p>
          <a:p>
            <a:pPr algn="ctr">
              <a:buNone/>
            </a:pPr>
            <a:r>
              <a:rPr lang="en-US" sz="2500" dirty="0">
                <a:solidFill>
                  <a:srgbClr val="00B0F0"/>
                </a:solidFill>
                <a:latin typeface="Arial" pitchFamily="34" charset="0"/>
                <a:cs typeface="Arial" pitchFamily="34" charset="0"/>
              </a:rPr>
              <a:t>Help us to participate in them with faith.</a:t>
            </a:r>
            <a:endParaRPr lang="en-US" sz="2500" dirty="0">
              <a:solidFill>
                <a:srgbClr val="00B0F0"/>
              </a:solidFill>
              <a:latin typeface="Arial" pitchFamily="34" charset="0"/>
              <a:cs typeface="Arial" pitchFamily="34" charset="0"/>
            </a:endParaRP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Word </a:t>
            </a:r>
            <a:r>
              <a:rPr lang="en-US" sz="3500" cap="none" dirty="0">
                <a:solidFill>
                  <a:srgbClr val="FFFF00"/>
                </a:solidFill>
                <a:effectLst/>
                <a:latin typeface="Cooper Std Black" pitchFamily="18" charset="0"/>
                <a:cs typeface="Times New Roman" pitchFamily="18" charset="0"/>
              </a:rPr>
              <a:t>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839200" cy="25146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a:t>
            </a: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Do not turn my</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 father’s house into a market” </a:t>
            </a:r>
            <a:endPar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endParaRP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(John 2:16</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(John 2: 13-25)</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52400"/>
            <a:ext cx="8991600" cy="6553200"/>
          </a:xfrm>
          <a:prstGeom prst="roundRect">
            <a:avLst>
              <a:gd name="adj" fmla="val 0"/>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152400"/>
            <a:ext cx="9144000" cy="685800"/>
          </a:xfrm>
        </p:spPr>
        <p:txBody>
          <a:bodyPr>
            <a:noAutofit/>
          </a:bodyPr>
          <a:lstStyle/>
          <a:p>
            <a:pPr algn="ctr"/>
            <a:r>
              <a:rPr lang="en-US" sz="3500" cap="none" dirty="0">
                <a:solidFill>
                  <a:srgbClr val="002060"/>
                </a:solidFill>
                <a:effectLst/>
                <a:latin typeface="Cooper Std Black" pitchFamily="18" charset="0"/>
                <a:cs typeface="Times New Roman" pitchFamily="18" charset="0"/>
              </a:rPr>
              <a:t>Activity</a:t>
            </a:r>
          </a:p>
        </p:txBody>
      </p:sp>
      <p:sp>
        <p:nvSpPr>
          <p:cNvPr id="18" name="Title 1"/>
          <p:cNvSpPr txBox="1">
            <a:spLocks/>
          </p:cNvSpPr>
          <p:nvPr/>
        </p:nvSpPr>
        <p:spPr>
          <a:xfrm>
            <a:off x="152400" y="1066800"/>
            <a:ext cx="8839200" cy="1066800"/>
          </a:xfrm>
          <a:prstGeom prst="rect">
            <a:avLst/>
          </a:prstGeom>
          <a:ln>
            <a:noFill/>
          </a:ln>
        </p:spPr>
        <p:txBody>
          <a:bodyPr vert="horz" anchor="ctr">
            <a:noAutofit/>
          </a:bodyPr>
          <a:lstStyle/>
          <a:p>
            <a:pPr lvl="0" algn="ctr">
              <a:spcBef>
                <a:spcPct val="0"/>
              </a:spcBef>
              <a:defRPr/>
            </a:pPr>
            <a:r>
              <a:rPr lang="en-US" sz="2000" dirty="0">
                <a:solidFill>
                  <a:srgbClr val="FF0000"/>
                </a:solidFill>
                <a:latin typeface="Arial" pitchFamily="34" charset="0"/>
                <a:cs typeface="Arial" pitchFamily="34" charset="0"/>
              </a:rPr>
              <a:t>Differentiate the sacraments and </a:t>
            </a:r>
            <a:r>
              <a:rPr lang="en-US" sz="2000" dirty="0" err="1">
                <a:solidFill>
                  <a:srgbClr val="FF0000"/>
                </a:solidFill>
                <a:latin typeface="Arial" pitchFamily="34" charset="0"/>
                <a:cs typeface="Arial" pitchFamily="34" charset="0"/>
              </a:rPr>
              <a:t>sacramentals</a:t>
            </a:r>
            <a:r>
              <a:rPr lang="en-US" sz="2000" dirty="0">
                <a:solidFill>
                  <a:srgbClr val="FF0000"/>
                </a:solidFill>
                <a:latin typeface="Arial" pitchFamily="34" charset="0"/>
                <a:cs typeface="Arial" pitchFamily="34" charset="0"/>
              </a:rPr>
              <a:t> from the list given below</a:t>
            </a:r>
            <a:r>
              <a:rPr lang="en-US" sz="2000" dirty="0">
                <a:latin typeface="Arial" pitchFamily="34" charset="0"/>
                <a:cs typeface="Arial" pitchFamily="34" charset="0"/>
              </a:rPr>
              <a:t>.</a:t>
            </a:r>
          </a:p>
          <a:p>
            <a:pPr lvl="0" algn="ctr">
              <a:spcBef>
                <a:spcPct val="0"/>
              </a:spcBef>
              <a:defRPr/>
            </a:pPr>
            <a:endParaRPr lang="en-US" sz="2000" dirty="0">
              <a:latin typeface="Arial" pitchFamily="34" charset="0"/>
              <a:cs typeface="Arial" pitchFamily="34" charset="0"/>
            </a:endParaRPr>
          </a:p>
          <a:p>
            <a:pPr lvl="0" algn="ctr">
              <a:spcBef>
                <a:spcPct val="0"/>
              </a:spcBef>
              <a:defRPr/>
            </a:pPr>
            <a:r>
              <a:rPr lang="en-US" sz="2000" dirty="0">
                <a:latin typeface="Arial" pitchFamily="34" charset="0"/>
                <a:cs typeface="Arial" pitchFamily="34" charset="0"/>
              </a:rPr>
              <a:t>Baptism, blessing of the house, church blessing, the Holy Eucharist, Anointing, Healing, sacrament of reconciliation, religious profession, marriage, holy priesthood, funeral service.</a:t>
            </a:r>
            <a:endParaRPr lang="en-US" sz="2000" dirty="0">
              <a:latin typeface="Arial" pitchFamily="34" charset="0"/>
              <a:cs typeface="Arial" pitchFamily="34" charset="0"/>
            </a:endParaRPr>
          </a:p>
        </p:txBody>
      </p:sp>
      <p:sp>
        <p:nvSpPr>
          <p:cNvPr id="8" name="Title 1"/>
          <p:cNvSpPr txBox="1">
            <a:spLocks/>
          </p:cNvSpPr>
          <p:nvPr/>
        </p:nvSpPr>
        <p:spPr>
          <a:xfrm>
            <a:off x="609600" y="3429000"/>
            <a:ext cx="3429000" cy="1066800"/>
          </a:xfrm>
          <a:prstGeom prst="rect">
            <a:avLst/>
          </a:prstGeom>
          <a:ln>
            <a:noFill/>
          </a:ln>
        </p:spPr>
        <p:txBody>
          <a:bodyPr vert="horz" anchor="ctr">
            <a:noAutofit/>
          </a:bodyPr>
          <a:lstStyle/>
          <a:p>
            <a:pPr lvl="0" algn="ctr">
              <a:spcBef>
                <a:spcPct val="0"/>
              </a:spcBef>
              <a:defRPr/>
            </a:pPr>
            <a:endParaRPr lang="en-US" sz="2000" dirty="0">
              <a:solidFill>
                <a:srgbClr val="00B0F0"/>
              </a:solidFill>
              <a:latin typeface="Arial" pitchFamily="34" charset="0"/>
              <a:cs typeface="Arial" pitchFamily="34" charset="0"/>
            </a:endParaRPr>
          </a:p>
        </p:txBody>
      </p:sp>
      <p:sp>
        <p:nvSpPr>
          <p:cNvPr id="7" name="Rectangle 6"/>
          <p:cNvSpPr/>
          <p:nvPr/>
        </p:nvSpPr>
        <p:spPr>
          <a:xfrm>
            <a:off x="762000" y="2743200"/>
            <a:ext cx="3657600" cy="365760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500" b="1" dirty="0">
                <a:solidFill>
                  <a:srgbClr val="FF00FF"/>
                </a:solidFill>
                <a:latin typeface="Arial" pitchFamily="34" charset="0"/>
                <a:cs typeface="Arial" pitchFamily="34" charset="0"/>
              </a:rPr>
              <a:t>Sacraments</a:t>
            </a:r>
            <a:endParaRPr lang="en-US" sz="2500" b="1" dirty="0">
              <a:solidFill>
                <a:srgbClr val="FF00FF"/>
              </a:solidFill>
              <a:latin typeface="Arial" pitchFamily="34" charset="0"/>
              <a:cs typeface="Arial" pitchFamily="34" charset="0"/>
            </a:endParaRPr>
          </a:p>
        </p:txBody>
      </p:sp>
      <p:sp>
        <p:nvSpPr>
          <p:cNvPr id="10" name="Rectangle 9"/>
          <p:cNvSpPr/>
          <p:nvPr/>
        </p:nvSpPr>
        <p:spPr>
          <a:xfrm>
            <a:off x="4724400" y="2743200"/>
            <a:ext cx="3657600" cy="365760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500" b="1" dirty="0" err="1">
                <a:solidFill>
                  <a:srgbClr val="FF00FF"/>
                </a:solidFill>
                <a:latin typeface="Arial" pitchFamily="34" charset="0"/>
                <a:cs typeface="Arial" pitchFamily="34" charset="0"/>
              </a:rPr>
              <a:t>Sacramentals</a:t>
            </a:r>
            <a:endParaRPr lang="en-US" sz="2500" b="1" dirty="0">
              <a:solidFill>
                <a:srgbClr val="FF00FF"/>
              </a:solidFill>
              <a:latin typeface="Arial" pitchFamily="34" charset="0"/>
              <a:cs typeface="Arial" pitchFamily="34" charset="0"/>
            </a:endParaRPr>
          </a:p>
        </p:txBody>
      </p:sp>
      <p:pic>
        <p:nvPicPr>
          <p:cNvPr id="11" name="Picture 2" descr="C:\Users\user\Desktop\sacraments_circle72dpi.jpg"/>
          <p:cNvPicPr>
            <a:picLocks noChangeAspect="1" noChangeArrowheads="1"/>
          </p:cNvPicPr>
          <p:nvPr/>
        </p:nvPicPr>
        <p:blipFill>
          <a:blip r:embed="rId3" cstate="print"/>
          <a:srcRect/>
          <a:stretch>
            <a:fillRect/>
          </a:stretch>
        </p:blipFill>
        <p:spPr bwMode="auto">
          <a:xfrm>
            <a:off x="1219200" y="3429000"/>
            <a:ext cx="2743200" cy="2743200"/>
          </a:xfrm>
          <a:prstGeom prst="rect">
            <a:avLst/>
          </a:prstGeom>
          <a:noFill/>
        </p:spPr>
      </p:pic>
      <p:pic>
        <p:nvPicPr>
          <p:cNvPr id="13" name="Picture 9" descr="D:\web photo\ma class 5\10\40735_Sacramentals_ActBk.jpg"/>
          <p:cNvPicPr>
            <a:picLocks noChangeAspect="1" noChangeArrowheads="1"/>
          </p:cNvPicPr>
          <p:nvPr/>
        </p:nvPicPr>
        <p:blipFill>
          <a:blip r:embed="rId4" cstate="print"/>
          <a:srcRect t="34830"/>
          <a:stretch>
            <a:fillRect/>
          </a:stretch>
        </p:blipFill>
        <p:spPr bwMode="auto">
          <a:xfrm>
            <a:off x="6096000" y="4800600"/>
            <a:ext cx="1869163" cy="1513297"/>
          </a:xfrm>
          <a:prstGeom prst="rect">
            <a:avLst/>
          </a:prstGeom>
          <a:noFill/>
        </p:spPr>
      </p:pic>
      <p:pic>
        <p:nvPicPr>
          <p:cNvPr id="14" name="Picture 10" descr="D:\web photo\ma class 5\10\sample_classroom_sacramentals.jpg"/>
          <p:cNvPicPr>
            <a:picLocks noChangeAspect="1" noChangeArrowheads="1"/>
          </p:cNvPicPr>
          <p:nvPr/>
        </p:nvPicPr>
        <p:blipFill>
          <a:blip r:embed="rId5" cstate="print"/>
          <a:srcRect/>
          <a:stretch>
            <a:fillRect/>
          </a:stretch>
        </p:blipFill>
        <p:spPr bwMode="auto">
          <a:xfrm>
            <a:off x="5029200" y="3428999"/>
            <a:ext cx="1905000" cy="136260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7"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381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1752600"/>
            <a:ext cx="8686800" cy="3810000"/>
          </a:xfrm>
        </p:spPr>
        <p:txBody>
          <a:bodyPr>
            <a:noAutofit/>
          </a:bodyPr>
          <a:lstStyle/>
          <a:p>
            <a:pPr marL="457200" indent="-457200" algn="just">
              <a:lnSpc>
                <a:spcPct val="160000"/>
              </a:lnSpc>
              <a:buNone/>
            </a:pPr>
            <a:r>
              <a:rPr lang="en-US" sz="2500" dirty="0">
                <a:solidFill>
                  <a:schemeClr val="tx1"/>
                </a:solidFill>
                <a:latin typeface="Arial" pitchFamily="34" charset="0"/>
                <a:cs typeface="Arial" pitchFamily="34" charset="0"/>
              </a:rPr>
              <a:t>1.	</a:t>
            </a:r>
            <a:r>
              <a:rPr lang="en-US" sz="2500" dirty="0">
                <a:solidFill>
                  <a:schemeClr val="tx1"/>
                </a:solidFill>
                <a:latin typeface="Arial" pitchFamily="34" charset="0"/>
                <a:cs typeface="Arial" pitchFamily="34" charset="0"/>
              </a:rPr>
              <a:t>What are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a:t>
            </a:r>
            <a:endParaRPr lang="en-US" sz="2500" dirty="0">
              <a:solidFill>
                <a:schemeClr val="tx1"/>
              </a:solidFill>
              <a:latin typeface="Arial" pitchFamily="34" charset="0"/>
              <a:cs typeface="Arial" pitchFamily="34" charset="0"/>
            </a:endParaRPr>
          </a:p>
          <a:p>
            <a:pPr marL="457200" indent="-457200">
              <a:lnSpc>
                <a:spcPct val="160000"/>
              </a:lnSpc>
              <a:buNone/>
            </a:pPr>
            <a:r>
              <a:rPr lang="en-US" sz="2500" dirty="0">
                <a:solidFill>
                  <a:schemeClr val="tx1"/>
                </a:solidFill>
                <a:latin typeface="Arial" pitchFamily="34" charset="0"/>
                <a:cs typeface="Arial" pitchFamily="34" charset="0"/>
              </a:rPr>
              <a:t>2.	</a:t>
            </a:r>
            <a:r>
              <a:rPr lang="en-US" sz="2500" dirty="0">
                <a:solidFill>
                  <a:schemeClr val="tx1"/>
                </a:solidFill>
                <a:latin typeface="Arial" pitchFamily="34" charset="0"/>
                <a:cs typeface="Arial" pitchFamily="34" charset="0"/>
              </a:rPr>
              <a:t>What are the purposes of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a:t>
            </a:r>
            <a:endParaRPr lang="en-US" sz="2500" dirty="0">
              <a:solidFill>
                <a:schemeClr val="tx1"/>
              </a:solidFill>
              <a:latin typeface="Arial" pitchFamily="34" charset="0"/>
              <a:cs typeface="Arial" pitchFamily="34" charset="0"/>
            </a:endParaRPr>
          </a:p>
          <a:p>
            <a:pPr marL="457200" indent="-457200" algn="just">
              <a:lnSpc>
                <a:spcPct val="160000"/>
              </a:lnSpc>
              <a:buNone/>
            </a:pPr>
            <a:r>
              <a:rPr lang="en-US" sz="2500" dirty="0">
                <a:solidFill>
                  <a:schemeClr val="tx1"/>
                </a:solidFill>
                <a:latin typeface="Arial" pitchFamily="34" charset="0"/>
                <a:cs typeface="Arial" pitchFamily="34" charset="0"/>
              </a:rPr>
              <a:t>3.	 </a:t>
            </a:r>
            <a:r>
              <a:rPr lang="en-US" sz="2500" dirty="0">
                <a:solidFill>
                  <a:schemeClr val="tx1"/>
                </a:solidFill>
                <a:latin typeface="Arial" pitchFamily="34" charset="0"/>
                <a:cs typeface="Arial" pitchFamily="34" charset="0"/>
              </a:rPr>
              <a:t>Which is the most important sacramental?</a:t>
            </a:r>
            <a:endParaRPr lang="en-US" sz="2500" dirty="0">
              <a:solidFill>
                <a:schemeClr val="tx1"/>
              </a:solidFill>
              <a:latin typeface="Arial" pitchFamily="34" charset="0"/>
              <a:cs typeface="Arial" pitchFamily="34" charset="0"/>
            </a:endParaRPr>
          </a:p>
          <a:p>
            <a:pPr marL="457200" indent="-457200">
              <a:lnSpc>
                <a:spcPct val="160000"/>
              </a:lnSpc>
              <a:buNone/>
            </a:pPr>
            <a:r>
              <a:rPr lang="en-US" sz="2500" dirty="0">
                <a:solidFill>
                  <a:schemeClr val="tx1"/>
                </a:solidFill>
                <a:latin typeface="Arial" pitchFamily="34" charset="0"/>
                <a:cs typeface="Arial" pitchFamily="34" charset="0"/>
              </a:rPr>
              <a:t>4.	</a:t>
            </a:r>
            <a:r>
              <a:rPr lang="en-US" sz="2500" dirty="0">
                <a:solidFill>
                  <a:schemeClr val="tx1"/>
                </a:solidFill>
                <a:latin typeface="Arial" pitchFamily="34" charset="0"/>
                <a:cs typeface="Arial" pitchFamily="34" charset="0"/>
              </a:rPr>
              <a:t>What should be our attitude to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a:t>
            </a:r>
            <a:endParaRPr lang="en-US" sz="2500" dirty="0">
              <a:solidFill>
                <a:schemeClr val="tx1"/>
              </a:solidFill>
              <a:latin typeface="Arial" pitchFamily="34" charset="0"/>
              <a:cs typeface="Arial" pitchFamily="34" charset="0"/>
            </a:endParaRPr>
          </a:p>
        </p:txBody>
      </p:sp>
      <p:sp>
        <p:nvSpPr>
          <p:cNvPr id="11" name="Rectangle 10"/>
          <p:cNvSpPr/>
          <p:nvPr/>
        </p:nvSpPr>
        <p:spPr>
          <a:xfrm>
            <a:off x="0" y="61722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14 </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err="1">
                <a:ln>
                  <a:solidFill>
                    <a:schemeClr val="bg1"/>
                  </a:solidFill>
                </a:ln>
                <a:solidFill>
                  <a:srgbClr val="FF0000"/>
                </a:solidFill>
                <a:effectLst/>
                <a:latin typeface="Cooper Std Black" pitchFamily="18" charset="0"/>
                <a:cs typeface="Times New Roman" pitchFamily="18" charset="0"/>
              </a:rPr>
              <a:t>Sacramentals</a:t>
            </a:r>
            <a:endParaRPr lang="en-US" sz="3900" cap="none" dirty="0">
              <a:ln>
                <a:solidFill>
                  <a:schemeClr val="bg1"/>
                </a:solidFill>
              </a:ln>
              <a:solidFill>
                <a:srgbClr val="FF0000"/>
              </a:solidFill>
              <a:effectLst/>
              <a:latin typeface="Cooper Std Black" pitchFamily="18" charset="0"/>
              <a:cs typeface="Times New Roman" pitchFamily="18" charset="0"/>
            </a:endParaRP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grpSp>
        <p:nvGrpSpPr>
          <p:cNvPr id="13" name="Group 12"/>
          <p:cNvGrpSpPr/>
          <p:nvPr/>
        </p:nvGrpSpPr>
        <p:grpSpPr>
          <a:xfrm>
            <a:off x="-1" y="2667000"/>
            <a:ext cx="9122611" cy="3500438"/>
            <a:chOff x="0" y="4852995"/>
            <a:chExt cx="5225312" cy="2005005"/>
          </a:xfrm>
        </p:grpSpPr>
        <p:pic>
          <p:nvPicPr>
            <p:cNvPr id="14" name="Picture 9" descr="D:\web photo\ma class 5\10\40735_Sacramentals_ActBk.jpg"/>
            <p:cNvPicPr>
              <a:picLocks noChangeAspect="1" noChangeArrowheads="1"/>
            </p:cNvPicPr>
            <p:nvPr/>
          </p:nvPicPr>
          <p:blipFill>
            <a:blip r:embed="rId4" cstate="print"/>
            <a:srcRect t="34830"/>
            <a:stretch>
              <a:fillRect/>
            </a:stretch>
          </p:blipFill>
          <p:spPr bwMode="auto">
            <a:xfrm>
              <a:off x="0" y="4852995"/>
              <a:ext cx="2476500" cy="2005005"/>
            </a:xfrm>
            <a:prstGeom prst="rect">
              <a:avLst/>
            </a:prstGeom>
            <a:noFill/>
          </p:spPr>
        </p:pic>
        <p:pic>
          <p:nvPicPr>
            <p:cNvPr id="15" name="Picture 10" descr="D:\web photo\ma class 5\10\sample_classroom_sacramentals.jpg"/>
            <p:cNvPicPr>
              <a:picLocks noChangeAspect="1" noChangeArrowheads="1"/>
            </p:cNvPicPr>
            <p:nvPr/>
          </p:nvPicPr>
          <p:blipFill>
            <a:blip r:embed="rId5" cstate="print"/>
            <a:srcRect/>
            <a:stretch>
              <a:fillRect/>
            </a:stretch>
          </p:blipFill>
          <p:spPr bwMode="auto">
            <a:xfrm>
              <a:off x="2428860" y="4857760"/>
              <a:ext cx="2796452" cy="2000240"/>
            </a:xfrm>
            <a:prstGeom prst="rect">
              <a:avLst/>
            </a:prstGeom>
            <a:noFill/>
          </p:spPr>
        </p:pic>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2" descr="C:\Users\user\Desktop\Bitmap in Lesson 14 Curved.cdr.jpg"/>
          <p:cNvPicPr>
            <a:picLocks noChangeAspect="1" noChangeArrowheads="1"/>
          </p:cNvPicPr>
          <p:nvPr/>
        </p:nvPicPr>
        <p:blipFill>
          <a:blip r:embed="rId3" cstate="print"/>
          <a:srcRect t="12308"/>
          <a:stretch>
            <a:fillRect/>
          </a:stretch>
        </p:blipFill>
        <p:spPr bwMode="auto">
          <a:xfrm>
            <a:off x="0" y="0"/>
            <a:ext cx="9144000" cy="5334000"/>
          </a:xfrm>
          <a:prstGeom prst="rect">
            <a:avLst/>
          </a:prstGeom>
          <a:noFill/>
        </p:spPr>
      </p:pic>
      <p:sp>
        <p:nvSpPr>
          <p:cNvPr id="6" name="Rounded Rectangle 5"/>
          <p:cNvSpPr/>
          <p:nvPr/>
        </p:nvSpPr>
        <p:spPr>
          <a:xfrm>
            <a:off x="152400" y="4953000"/>
            <a:ext cx="8839200" cy="1752600"/>
          </a:xfrm>
          <a:prstGeom prst="roundRect">
            <a:avLst>
              <a:gd name="adj" fmla="val 827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bg1"/>
                </a:solidFill>
                <a:latin typeface="Arial" pitchFamily="34" charset="0"/>
                <a:cs typeface="Arial" pitchFamily="34" charset="0"/>
              </a:rPr>
              <a:t>	Sacraments are sanctifying rites that give us invisible divine life. In addition to the sacraments instituted by Jesus Christ, there are rites and actions in the church that sanctify our lives and our life situations.</a:t>
            </a:r>
            <a:endParaRPr lang="en-US" sz="2500" dirty="0">
              <a:solidFill>
                <a:schemeClr val="bg1"/>
              </a:solidFill>
              <a:latin typeface="Arial" pitchFamily="34" charset="0"/>
              <a:cs typeface="Arial" pitchFamily="34" charset="0"/>
            </a:endParaRP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152400"/>
            <a:ext cx="8839200" cy="1447800"/>
          </a:xfrm>
          <a:prstGeom prst="roundRect">
            <a:avLst>
              <a:gd name="adj" fmla="val 34011"/>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FF00FF"/>
                </a:solidFill>
                <a:latin typeface="Arial" pitchFamily="34" charset="0"/>
                <a:cs typeface="Arial" pitchFamily="34" charset="0"/>
              </a:rPr>
              <a:t>	</a:t>
            </a:r>
            <a:r>
              <a:rPr lang="en-US" sz="2500" dirty="0" err="1">
                <a:solidFill>
                  <a:srgbClr val="FF00FF"/>
                </a:solidFill>
                <a:latin typeface="Arial" pitchFamily="34" charset="0"/>
                <a:cs typeface="Arial" pitchFamily="34" charset="0"/>
              </a:rPr>
              <a:t>Sacramentals</a:t>
            </a:r>
            <a:r>
              <a:rPr lang="en-US" sz="2500" dirty="0">
                <a:solidFill>
                  <a:srgbClr val="FF00FF"/>
                </a:solidFill>
                <a:latin typeface="Arial" pitchFamily="34" charset="0"/>
                <a:cs typeface="Arial" pitchFamily="34" charset="0"/>
              </a:rPr>
              <a:t> are prayers, services and actions instituted by the Church to purify and strengthen her children.</a:t>
            </a:r>
            <a:endParaRPr lang="en-US" sz="2500" dirty="0">
              <a:solidFill>
                <a:srgbClr val="FF00FF"/>
              </a:solidFill>
              <a:latin typeface="Arial" pitchFamily="34" charset="0"/>
              <a:cs typeface="Arial" pitchFamily="34" charset="0"/>
            </a:endParaRPr>
          </a:p>
        </p:txBody>
      </p:sp>
      <p:sp>
        <p:nvSpPr>
          <p:cNvPr id="7" name="Rounded Rectangle 6"/>
          <p:cNvSpPr/>
          <p:nvPr/>
        </p:nvSpPr>
        <p:spPr>
          <a:xfrm>
            <a:off x="152400" y="1828800"/>
            <a:ext cx="8839200" cy="2362200"/>
          </a:xfrm>
          <a:prstGeom prst="roundRect">
            <a:avLst>
              <a:gd name="adj" fmla="val 827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Sacraments and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sanctify us. But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sanctify us not in the same way as the </a:t>
            </a:r>
            <a:r>
              <a:rPr lang="en-US" sz="2500" dirty="0" err="1">
                <a:solidFill>
                  <a:schemeClr val="tx1"/>
                </a:solidFill>
                <a:latin typeface="Arial" pitchFamily="34" charset="0"/>
                <a:cs typeface="Arial" pitchFamily="34" charset="0"/>
              </a:rPr>
              <a:t>sacrements</a:t>
            </a:r>
            <a:r>
              <a:rPr lang="en-US" sz="2500" dirty="0">
                <a:solidFill>
                  <a:schemeClr val="tx1"/>
                </a:solidFill>
                <a:latin typeface="Arial" pitchFamily="34" charset="0"/>
                <a:cs typeface="Arial" pitchFamily="34" charset="0"/>
              </a:rPr>
              <a:t> do. While the sacraments sanctify us directly,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prepare us to receive the graces and enable us to co-operate with grace.</a:t>
            </a:r>
            <a:endParaRPr lang="en-US" sz="2500" dirty="0">
              <a:solidFill>
                <a:schemeClr val="tx1"/>
              </a:solidFill>
              <a:latin typeface="Arial" pitchFamily="34" charset="0"/>
              <a:cs typeface="Arial" pitchFamily="34" charset="0"/>
            </a:endParaRPr>
          </a:p>
        </p:txBody>
      </p:sp>
      <p:sp>
        <p:nvSpPr>
          <p:cNvPr id="8" name="Rounded Rectangle 7"/>
          <p:cNvSpPr/>
          <p:nvPr/>
        </p:nvSpPr>
        <p:spPr>
          <a:xfrm>
            <a:off x="228600" y="4495800"/>
            <a:ext cx="8686800" cy="2209800"/>
          </a:xfrm>
          <a:prstGeom prst="roundRect">
            <a:avLst>
              <a:gd name="adj" fmla="val 949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Some of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are, the Blessing of the holy </a:t>
            </a:r>
            <a:r>
              <a:rPr lang="en-US" sz="2500" dirty="0" err="1">
                <a:solidFill>
                  <a:schemeClr val="tx1"/>
                </a:solidFill>
                <a:latin typeface="Arial" pitchFamily="34" charset="0"/>
                <a:cs typeface="Arial" pitchFamily="34" charset="0"/>
              </a:rPr>
              <a:t>myron</a:t>
            </a:r>
            <a:r>
              <a:rPr lang="en-US" sz="2500" dirty="0">
                <a:solidFill>
                  <a:schemeClr val="tx1"/>
                </a:solidFill>
                <a:latin typeface="Arial" pitchFamily="34" charset="0"/>
                <a:cs typeface="Arial" pitchFamily="34" charset="0"/>
              </a:rPr>
              <a:t>, consecration of the Church, religious profession, funeral rites and blessings places, articles and persons. Since they have some similarity with sacraments they are called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1" name="Picture 3" descr="C:\Users\user\Desktop\Jesus-giving-sacrament-1024x682.jpg"/>
          <p:cNvPicPr>
            <a:picLocks noChangeAspect="1" noChangeArrowheads="1"/>
          </p:cNvPicPr>
          <p:nvPr/>
        </p:nvPicPr>
        <p:blipFill>
          <a:blip r:embed="rId3" cstate="print"/>
          <a:srcRect/>
          <a:stretch>
            <a:fillRect/>
          </a:stretch>
        </p:blipFill>
        <p:spPr bwMode="auto">
          <a:xfrm>
            <a:off x="3537825" y="0"/>
            <a:ext cx="5606175" cy="3733800"/>
          </a:xfrm>
          <a:prstGeom prst="rect">
            <a:avLst/>
          </a:prstGeom>
          <a:noFill/>
        </p:spPr>
      </p:pic>
      <p:pic>
        <p:nvPicPr>
          <p:cNvPr id="2050" name="Picture 2" descr="C:\Users\user\Desktop\sacraments_circle72dpi.jpg"/>
          <p:cNvPicPr>
            <a:picLocks noChangeAspect="1" noChangeArrowheads="1"/>
          </p:cNvPicPr>
          <p:nvPr/>
        </p:nvPicPr>
        <p:blipFill>
          <a:blip r:embed="rId4" cstate="print"/>
          <a:srcRect/>
          <a:stretch>
            <a:fillRect/>
          </a:stretch>
        </p:blipFill>
        <p:spPr bwMode="auto">
          <a:xfrm>
            <a:off x="0" y="0"/>
            <a:ext cx="3810000" cy="3810000"/>
          </a:xfrm>
          <a:prstGeom prst="rect">
            <a:avLst/>
          </a:prstGeom>
          <a:noFill/>
        </p:spPr>
      </p:pic>
      <p:sp>
        <p:nvSpPr>
          <p:cNvPr id="6" name="Rounded Rectangle 5"/>
          <p:cNvSpPr/>
          <p:nvPr/>
        </p:nvSpPr>
        <p:spPr>
          <a:xfrm>
            <a:off x="152400" y="3733800"/>
            <a:ext cx="8839200" cy="29718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Arial" pitchFamily="34" charset="0"/>
                <a:cs typeface="Arial" pitchFamily="34" charset="0"/>
              </a:rPr>
              <a:t>	Sacraments were instituted by Jesus, whereas </a:t>
            </a:r>
            <a:r>
              <a:rPr lang="en-US" sz="2400" dirty="0" err="1">
                <a:solidFill>
                  <a:schemeClr val="tx1"/>
                </a:solidFill>
                <a:latin typeface="Arial" pitchFamily="34" charset="0"/>
                <a:cs typeface="Arial" pitchFamily="34" charset="0"/>
              </a:rPr>
              <a:t>sacramentals</a:t>
            </a:r>
            <a:r>
              <a:rPr lang="en-US" sz="2400" dirty="0">
                <a:solidFill>
                  <a:schemeClr val="tx1"/>
                </a:solidFill>
                <a:latin typeface="Arial" pitchFamily="34" charset="0"/>
                <a:cs typeface="Arial" pitchFamily="34" charset="0"/>
              </a:rPr>
              <a:t> are instituted by the Church. Different </a:t>
            </a:r>
            <a:r>
              <a:rPr lang="en-US" sz="2400" dirty="0" err="1">
                <a:solidFill>
                  <a:schemeClr val="tx1"/>
                </a:solidFill>
                <a:latin typeface="Arial" pitchFamily="34" charset="0"/>
                <a:cs typeface="Arial" pitchFamily="34" charset="0"/>
              </a:rPr>
              <a:t>sacramentals</a:t>
            </a:r>
            <a:r>
              <a:rPr lang="en-US" sz="2400" dirty="0">
                <a:solidFill>
                  <a:schemeClr val="tx1"/>
                </a:solidFill>
                <a:latin typeface="Arial" pitchFamily="34" charset="0"/>
                <a:cs typeface="Arial" pitchFamily="34" charset="0"/>
              </a:rPr>
              <a:t> were instituted according to the needs of the church communities. Their purpose is celebrations in connections with the situations of the faithful. Through these we and our life situations are sanctified and we are </a:t>
            </a:r>
            <a:r>
              <a:rPr lang="en-US" sz="2400" dirty="0">
                <a:solidFill>
                  <a:schemeClr val="tx1"/>
                </a:solidFill>
                <a:latin typeface="Arial" pitchFamily="34" charset="0"/>
                <a:cs typeface="Arial" pitchFamily="34" charset="0"/>
              </a:rPr>
              <a:t>e</a:t>
            </a:r>
            <a:r>
              <a:rPr lang="en-US" sz="2400" dirty="0">
                <a:solidFill>
                  <a:schemeClr val="tx1"/>
                </a:solidFill>
                <a:latin typeface="Arial" pitchFamily="34" charset="0"/>
                <a:cs typeface="Arial" pitchFamily="34" charset="0"/>
              </a:rPr>
              <a:t>mpowered by God’s grace.</a:t>
            </a:r>
            <a:endParaRPr lang="en-US" sz="24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981200" y="2971800"/>
            <a:ext cx="6934200" cy="36576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Blessing of holy Myron</a:t>
            </a:r>
            <a:r>
              <a:rPr lang="en-US" sz="2500" dirty="0">
                <a:solidFill>
                  <a:srgbClr val="FF00FF"/>
                </a:solidFill>
                <a:latin typeface="Arial" pitchFamily="34" charset="0"/>
                <a:cs typeface="Arial" pitchFamily="34" charset="0"/>
              </a:rPr>
              <a:t>	</a:t>
            </a:r>
          </a:p>
          <a:p>
            <a:pPr algn="just"/>
            <a:r>
              <a:rPr lang="en-US" sz="2500" dirty="0">
                <a:solidFill>
                  <a:schemeClr val="tx1"/>
                </a:solidFill>
                <a:latin typeface="Arial" pitchFamily="34" charset="0"/>
                <a:cs typeface="Arial" pitchFamily="34" charset="0"/>
              </a:rPr>
              <a:t>	Among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the most important one is the blessing of the holy Myron. It is the bishop who blesses it. In the Sacrament of Anointing, this holy oil is used. It is also used in blessing the water and oil of baptism and also in the anointing of bishops and priests, it the practice exists.</a:t>
            </a:r>
            <a:endParaRPr lang="en-US" sz="2500" dirty="0">
              <a:solidFill>
                <a:schemeClr val="tx1"/>
              </a:solidFill>
              <a:latin typeface="Arial" pitchFamily="34" charset="0"/>
              <a:cs typeface="Arial" pitchFamily="34" charset="0"/>
            </a:endParaRPr>
          </a:p>
        </p:txBody>
      </p:sp>
      <p:pic>
        <p:nvPicPr>
          <p:cNvPr id="5" name="Picture 2" descr="D:\web photo\ma class 5\10\180px-Ambry.jpg"/>
          <p:cNvPicPr>
            <a:picLocks noChangeAspect="1" noChangeArrowheads="1"/>
          </p:cNvPicPr>
          <p:nvPr/>
        </p:nvPicPr>
        <p:blipFill>
          <a:blip r:embed="rId3" cstate="print"/>
          <a:srcRect/>
          <a:stretch>
            <a:fillRect/>
          </a:stretch>
        </p:blipFill>
        <p:spPr bwMode="auto">
          <a:xfrm>
            <a:off x="0" y="-1"/>
            <a:ext cx="1785918" cy="6858001"/>
          </a:xfrm>
          <a:prstGeom prst="rect">
            <a:avLst/>
          </a:prstGeom>
          <a:noFill/>
        </p:spPr>
      </p:pic>
      <p:pic>
        <p:nvPicPr>
          <p:cNvPr id="6" name="Picture 3" descr="C:\Users\user\Desktop\Bitmap in Lesson 14 Curved.cdr.jpg"/>
          <p:cNvPicPr>
            <a:picLocks noChangeAspect="1" noChangeArrowheads="1"/>
          </p:cNvPicPr>
          <p:nvPr/>
        </p:nvPicPr>
        <p:blipFill>
          <a:blip r:embed="rId4" cstate="print"/>
          <a:srcRect/>
          <a:stretch>
            <a:fillRect/>
          </a:stretch>
        </p:blipFill>
        <p:spPr bwMode="auto">
          <a:xfrm>
            <a:off x="4724400" y="7161"/>
            <a:ext cx="1447800" cy="3280016"/>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Picture 3" descr="D:\web photo\ma class 5\10\L0GUq.AuSt.78.jpeg"/>
          <p:cNvPicPr>
            <a:picLocks noChangeAspect="1" noChangeArrowheads="1"/>
          </p:cNvPicPr>
          <p:nvPr/>
        </p:nvPicPr>
        <p:blipFill>
          <a:blip r:embed="rId3" cstate="print"/>
          <a:srcRect t="15114"/>
          <a:stretch>
            <a:fillRect/>
          </a:stretch>
        </p:blipFill>
        <p:spPr bwMode="auto">
          <a:xfrm>
            <a:off x="0" y="0"/>
            <a:ext cx="9144001" cy="4572000"/>
          </a:xfrm>
          <a:prstGeom prst="rect">
            <a:avLst/>
          </a:prstGeom>
          <a:noFill/>
        </p:spPr>
      </p:pic>
      <p:sp>
        <p:nvSpPr>
          <p:cNvPr id="7" name="Rounded Rectangle 6"/>
          <p:cNvSpPr/>
          <p:nvPr/>
        </p:nvSpPr>
        <p:spPr>
          <a:xfrm>
            <a:off x="152400" y="3581400"/>
            <a:ext cx="8839200" cy="31242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Consecration of the Church</a:t>
            </a:r>
            <a:endParaRPr lang="en-US" sz="2500" dirty="0">
              <a:solidFill>
                <a:srgbClr val="FF00FF"/>
              </a:solidFill>
              <a:latin typeface="Arial" pitchFamily="34" charset="0"/>
              <a:cs typeface="Arial" pitchFamily="34" charset="0"/>
            </a:endParaRPr>
          </a:p>
          <a:p>
            <a:pPr algn="just"/>
            <a:r>
              <a:rPr lang="en-US" sz="2500" dirty="0">
                <a:solidFill>
                  <a:schemeClr val="tx1"/>
                </a:solidFill>
                <a:latin typeface="Arial" pitchFamily="34" charset="0"/>
                <a:cs typeface="Arial" pitchFamily="34" charset="0"/>
              </a:rPr>
              <a:t>	Another sacramental is the consecration of the church. By this a newly constructed church is dedicated to God and becomes His abode. We come together in church to pray and offer the Holy Mass because the church is holy by the presence of God. </a:t>
            </a:r>
            <a:r>
              <a:rPr lang="en-US" sz="2500" dirty="0">
                <a:solidFill>
                  <a:schemeClr val="tx1"/>
                </a:solidFill>
                <a:latin typeface="Arial" pitchFamily="34" charset="0"/>
                <a:cs typeface="Arial" pitchFamily="34" charset="0"/>
              </a:rPr>
              <a:t>Hence, our </a:t>
            </a:r>
            <a:r>
              <a:rPr lang="en-US" sz="2500" dirty="0" err="1">
                <a:solidFill>
                  <a:schemeClr val="tx1"/>
                </a:solidFill>
                <a:latin typeface="Arial" pitchFamily="34" charset="0"/>
                <a:cs typeface="Arial" pitchFamily="34" charset="0"/>
              </a:rPr>
              <a:t>behaviour</a:t>
            </a:r>
            <a:r>
              <a:rPr lang="en-US" sz="2500" dirty="0">
                <a:solidFill>
                  <a:schemeClr val="tx1"/>
                </a:solidFill>
                <a:latin typeface="Arial" pitchFamily="34" charset="0"/>
                <a:cs typeface="Arial" pitchFamily="34" charset="0"/>
              </a:rPr>
              <a:t> in the church should be fitting to its holiness.</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8" name="Picture 4" descr="C:\Users\user\Desktop\Bitmap in Lesson 14 Curved.cdr.jpg"/>
          <p:cNvPicPr>
            <a:picLocks noChangeAspect="1" noChangeArrowheads="1"/>
          </p:cNvPicPr>
          <p:nvPr/>
        </p:nvPicPr>
        <p:blipFill>
          <a:blip r:embed="rId3" cstate="print"/>
          <a:srcRect t="21258" r="1639"/>
          <a:stretch>
            <a:fillRect/>
          </a:stretch>
        </p:blipFill>
        <p:spPr bwMode="auto">
          <a:xfrm>
            <a:off x="0" y="0"/>
            <a:ext cx="9144000" cy="4515978"/>
          </a:xfrm>
          <a:prstGeom prst="rect">
            <a:avLst/>
          </a:prstGeom>
          <a:noFill/>
        </p:spPr>
      </p:pic>
      <p:sp>
        <p:nvSpPr>
          <p:cNvPr id="7" name="Rounded Rectangle 6"/>
          <p:cNvSpPr/>
          <p:nvPr/>
        </p:nvSpPr>
        <p:spPr>
          <a:xfrm>
            <a:off x="152400" y="3505200"/>
            <a:ext cx="8839200" cy="32004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Religious Profession</a:t>
            </a:r>
            <a:endParaRPr lang="en-US" sz="2500" dirty="0">
              <a:solidFill>
                <a:srgbClr val="FF00FF"/>
              </a:solidFill>
              <a:latin typeface="Arial" pitchFamily="34" charset="0"/>
              <a:cs typeface="Arial" pitchFamily="34" charset="0"/>
            </a:endParaRPr>
          </a:p>
          <a:p>
            <a:pPr algn="just"/>
            <a:r>
              <a:rPr lang="en-US" sz="2500" dirty="0">
                <a:solidFill>
                  <a:schemeClr val="tx1"/>
                </a:solidFill>
                <a:latin typeface="Arial" pitchFamily="34" charset="0"/>
                <a:cs typeface="Arial" pitchFamily="34" charset="0"/>
              </a:rPr>
              <a:t>	Religious profession is another sacramental. Through this the Church sanctifies and dedicates all those who have received the call to live a life committed to Christ and the Church. In this sacramental, God gives them the grace to lead religious life, observing the vows of obedience, chastity and poverty.</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4" name="Picture 2" descr="C:\Users\user\Desktop\Bitmap in Lesson 14 Curved.cdr.jpg"/>
          <p:cNvPicPr>
            <a:picLocks noChangeAspect="1" noChangeArrowheads="1"/>
          </p:cNvPicPr>
          <p:nvPr/>
        </p:nvPicPr>
        <p:blipFill>
          <a:blip r:embed="rId3" cstate="print"/>
          <a:srcRect/>
          <a:stretch>
            <a:fillRect/>
          </a:stretch>
        </p:blipFill>
        <p:spPr bwMode="auto">
          <a:xfrm>
            <a:off x="0" y="2514600"/>
            <a:ext cx="9144000" cy="4343400"/>
          </a:xfrm>
          <a:prstGeom prst="rect">
            <a:avLst/>
          </a:prstGeom>
          <a:noFill/>
        </p:spPr>
      </p:pic>
      <p:sp>
        <p:nvSpPr>
          <p:cNvPr id="7" name="Rounded Rectangle 6"/>
          <p:cNvSpPr/>
          <p:nvPr/>
        </p:nvSpPr>
        <p:spPr>
          <a:xfrm>
            <a:off x="152400" y="152400"/>
            <a:ext cx="8839200" cy="32004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Funeral rites</a:t>
            </a:r>
            <a:endParaRPr lang="en-US" sz="2500" dirty="0">
              <a:solidFill>
                <a:srgbClr val="FF00FF"/>
              </a:solidFill>
              <a:latin typeface="Arial" pitchFamily="34" charset="0"/>
              <a:cs typeface="Arial" pitchFamily="34" charset="0"/>
            </a:endParaRPr>
          </a:p>
          <a:p>
            <a:pPr algn="just"/>
            <a:r>
              <a:rPr lang="en-US" sz="2500" dirty="0">
                <a:solidFill>
                  <a:schemeClr val="tx1"/>
                </a:solidFill>
                <a:latin typeface="Arial" pitchFamily="34" charset="0"/>
                <a:cs typeface="Arial" pitchFamily="34" charset="0"/>
              </a:rPr>
              <a:t>	Funeral rite is also one among the </a:t>
            </a:r>
            <a:r>
              <a:rPr lang="en-US" sz="2500" dirty="0" err="1">
                <a:solidFill>
                  <a:schemeClr val="tx1"/>
                </a:solidFill>
                <a:latin typeface="Arial" pitchFamily="34" charset="0"/>
                <a:cs typeface="Arial" pitchFamily="34" charset="0"/>
              </a:rPr>
              <a:t>sacramentals</a:t>
            </a:r>
            <a:r>
              <a:rPr lang="en-US" sz="2500" dirty="0">
                <a:solidFill>
                  <a:schemeClr val="tx1"/>
                </a:solidFill>
                <a:latin typeface="Arial" pitchFamily="34" charset="0"/>
                <a:cs typeface="Arial" pitchFamily="34" charset="0"/>
              </a:rPr>
              <a:t>. Through this the church, shows respect and prays for the Christians at their death. It helps the faithful to remind them of the meaning of death, the end of this life in the world and also of life after death.</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2261</TotalTime>
  <Words>158</Words>
  <Application>Microsoft Office PowerPoint</Application>
  <PresentationFormat>On-screen Show (4:3)</PresentationFormat>
  <Paragraphs>42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CATECHETICAL TEXTBOOK SERIES OF THE SYRO - MALABAR CHURCH</vt:lpstr>
      <vt:lpstr>Lesson 14   Sacramentals</vt:lpstr>
      <vt:lpstr>Slide 3</vt:lpstr>
      <vt:lpstr>Slide 4</vt:lpstr>
      <vt:lpstr>Slide 5</vt:lpstr>
      <vt:lpstr>Slide 6</vt:lpstr>
      <vt:lpstr>Slide 7</vt:lpstr>
      <vt:lpstr>Slide 8</vt:lpstr>
      <vt:lpstr>Slide 9</vt:lpstr>
      <vt:lpstr>Slide 10</vt:lpstr>
      <vt:lpstr>Let us pray</vt:lpstr>
      <vt:lpstr>Word of God to remember</vt:lpstr>
      <vt:lpstr>Let us read the Word of God with devotion</vt:lpstr>
      <vt:lpstr>Activity</vt:lpstr>
      <vt:lpstr>Let us find out the answers</vt:lpstr>
      <vt:lpstr>Slide 16</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809</cp:revision>
  <dcterms:created xsi:type="dcterms:W3CDTF">2014-03-08T17:50:03Z</dcterms:created>
  <dcterms:modified xsi:type="dcterms:W3CDTF">2015-09-15T06:36:48Z</dcterms:modified>
</cp:coreProperties>
</file>